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8" r:id="rId3"/>
    <p:sldId id="257" r:id="rId4"/>
    <p:sldId id="292" r:id="rId5"/>
    <p:sldId id="291" r:id="rId6"/>
    <p:sldId id="261" r:id="rId7"/>
    <p:sldId id="262" r:id="rId8"/>
    <p:sldId id="260" r:id="rId9"/>
    <p:sldId id="271" r:id="rId10"/>
    <p:sldId id="264" r:id="rId11"/>
    <p:sldId id="263" r:id="rId12"/>
    <p:sldId id="267" r:id="rId13"/>
    <p:sldId id="266" r:id="rId14"/>
    <p:sldId id="268" r:id="rId15"/>
    <p:sldId id="269" r:id="rId16"/>
    <p:sldId id="286" r:id="rId17"/>
    <p:sldId id="265" r:id="rId18"/>
    <p:sldId id="270" r:id="rId19"/>
    <p:sldId id="272" r:id="rId20"/>
    <p:sldId id="273" r:id="rId21"/>
    <p:sldId id="274" r:id="rId22"/>
    <p:sldId id="276" r:id="rId23"/>
    <p:sldId id="275" r:id="rId24"/>
    <p:sldId id="278" r:id="rId25"/>
    <p:sldId id="294" r:id="rId26"/>
    <p:sldId id="295" r:id="rId27"/>
    <p:sldId id="296" r:id="rId28"/>
    <p:sldId id="281" r:id="rId29"/>
    <p:sldId id="297" r:id="rId30"/>
    <p:sldId id="298" r:id="rId31"/>
    <p:sldId id="279" r:id="rId32"/>
    <p:sldId id="299" r:id="rId33"/>
    <p:sldId id="293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282" r:id="rId44"/>
    <p:sldId id="285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2"/>
    <p:restoredTop sz="94649"/>
  </p:normalViewPr>
  <p:slideViewPr>
    <p:cSldViewPr snapToGrid="0" snapToObjects="1">
      <p:cViewPr varScale="1">
        <p:scale>
          <a:sx n="130" d="100"/>
          <a:sy n="130" d="100"/>
        </p:scale>
        <p:origin x="192" y="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1767-5D2B-3D44-AD25-F20FD82358ED}" type="datetimeFigureOut">
              <a:rPr lang="en-US" smtClean="0"/>
              <a:t>9/11/16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2EB2-0090-174C-A81D-C1F739B70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A2EB2-0090-174C-A81D-C1F739B700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6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DevOps</a:t>
            </a:r>
            <a:r>
              <a:rPr lang="en-US" sz="3600" dirty="0" smtClean="0"/>
              <a:t> &amp; </a:t>
            </a:r>
            <a:r>
              <a:rPr lang="en-US" sz="3600" dirty="0"/>
              <a:t>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br>
              <a:rPr lang="en-US" sz="3600" dirty="0" smtClean="0"/>
            </a:br>
            <a:r>
              <a:rPr lang="en-US" sz="3600" dirty="0" smtClean="0"/>
              <a:t>Week 1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28" y="2745796"/>
            <a:ext cx="3257549" cy="32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554" y="1384300"/>
            <a:ext cx="6134100" cy="4089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traditional way of building servers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Hand crafted,</a:t>
            </a:r>
          </a:p>
          <a:p>
            <a:pPr marL="0" indent="0">
              <a:buNone/>
            </a:pPr>
            <a:r>
              <a:rPr lang="en-US" dirty="0"/>
              <a:t>p</a:t>
            </a:r>
            <a:r>
              <a:rPr lang="en-US" dirty="0" smtClean="0"/>
              <a:t>hysical systems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dirty="0" smtClean="0"/>
              <a:t>equiring multiple </a:t>
            </a:r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kills to provision.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Still a dominant form of infrastructure today.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traditional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5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The server build process:</a:t>
            </a:r>
          </a:p>
          <a:p>
            <a:pPr lvl="1"/>
            <a:r>
              <a:rPr lang="en-US" dirty="0" smtClean="0"/>
              <a:t>Purchase request</a:t>
            </a:r>
          </a:p>
          <a:p>
            <a:pPr lvl="1"/>
            <a:r>
              <a:rPr lang="en-US" dirty="0" smtClean="0"/>
              <a:t>Purchase order</a:t>
            </a:r>
          </a:p>
          <a:p>
            <a:pPr lvl="1"/>
            <a:r>
              <a:rPr lang="en-US" dirty="0" smtClean="0"/>
              <a:t>Receive components</a:t>
            </a:r>
          </a:p>
          <a:p>
            <a:pPr lvl="1"/>
            <a:r>
              <a:rPr lang="en-US" dirty="0" smtClean="0"/>
              <a:t>Build server</a:t>
            </a:r>
          </a:p>
          <a:p>
            <a:pPr lvl="1"/>
            <a:r>
              <a:rPr lang="en-US" dirty="0" smtClean="0"/>
              <a:t>Test build/ update firmware</a:t>
            </a:r>
          </a:p>
          <a:p>
            <a:pPr lvl="1"/>
            <a:r>
              <a:rPr lang="en-US" dirty="0" smtClean="0"/>
              <a:t>Install OS/Hypervisor</a:t>
            </a:r>
          </a:p>
          <a:p>
            <a:pPr lvl="1"/>
            <a:r>
              <a:rPr lang="en-US" dirty="0" smtClean="0"/>
              <a:t>Test server</a:t>
            </a:r>
          </a:p>
          <a:p>
            <a:pPr lvl="1"/>
            <a:r>
              <a:rPr lang="en-US" dirty="0" smtClean="0"/>
              <a:t>Rack server</a:t>
            </a:r>
          </a:p>
          <a:p>
            <a:pPr lvl="1"/>
            <a:r>
              <a:rPr lang="en-US" dirty="0" smtClean="0"/>
              <a:t>Network provisioning</a:t>
            </a:r>
          </a:p>
          <a:p>
            <a:pPr lvl="1"/>
            <a:r>
              <a:rPr lang="en-US" dirty="0" smtClean="0"/>
              <a:t>Storage provisioning</a:t>
            </a:r>
          </a:p>
          <a:p>
            <a:pPr lvl="1"/>
            <a:r>
              <a:rPr lang="en-US" dirty="0" smtClean="0"/>
              <a:t>Firewall provisioning</a:t>
            </a:r>
          </a:p>
          <a:p>
            <a:pPr lvl="1"/>
            <a:r>
              <a:rPr lang="en-US" dirty="0"/>
              <a:t>Application server </a:t>
            </a:r>
            <a:r>
              <a:rPr lang="en-US" dirty="0" smtClean="0"/>
              <a:t>installation</a:t>
            </a:r>
          </a:p>
          <a:p>
            <a:pPr lvl="1"/>
            <a:r>
              <a:rPr lang="en-US" dirty="0" smtClean="0"/>
              <a:t>Backup/ Monitoring provisioning</a:t>
            </a:r>
          </a:p>
          <a:p>
            <a:pPr lvl="1"/>
            <a:r>
              <a:rPr lang="en-US" dirty="0" smtClean="0"/>
              <a:t>Disaster recovery provisioning</a:t>
            </a:r>
          </a:p>
          <a:p>
            <a:pPr lvl="1"/>
            <a:r>
              <a:rPr lang="en-US" dirty="0" smtClean="0"/>
              <a:t>Security testing</a:t>
            </a:r>
          </a:p>
          <a:p>
            <a:pPr lvl="1"/>
            <a:r>
              <a:rPr lang="en-US" dirty="0" smtClean="0"/>
              <a:t>Data migration</a:t>
            </a:r>
          </a:p>
          <a:p>
            <a:pPr lvl="1"/>
            <a:r>
              <a:rPr lang="en-US" dirty="0" smtClean="0"/>
              <a:t>Application service testing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93624">
            <a:off x="5261851" y="1702007"/>
            <a:ext cx="2464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1 to 6 months later you have a server!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60" y="3845940"/>
            <a:ext cx="3575312" cy="2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753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cloud server build process:</a:t>
            </a:r>
          </a:p>
          <a:p>
            <a:pPr lvl="1"/>
            <a:r>
              <a:rPr lang="en-US" dirty="0" smtClean="0"/>
              <a:t>Review current computing budget quotas</a:t>
            </a:r>
          </a:p>
          <a:p>
            <a:pPr lvl="1"/>
            <a:r>
              <a:rPr lang="en-US" dirty="0" smtClean="0"/>
              <a:t>Select pre-validated infrastructure stack </a:t>
            </a:r>
          </a:p>
          <a:p>
            <a:pPr lvl="1"/>
            <a:r>
              <a:rPr lang="en-US" dirty="0" smtClean="0"/>
              <a:t>Deploy stack into virtual data center</a:t>
            </a:r>
          </a:p>
          <a:p>
            <a:pPr lvl="1"/>
            <a:r>
              <a:rPr lang="en-US" dirty="0" smtClean="0"/>
              <a:t>Automatically load application services and data</a:t>
            </a:r>
          </a:p>
        </p:txBody>
      </p:sp>
      <p:sp>
        <p:nvSpPr>
          <p:cNvPr id="4" name="TextBox 3"/>
          <p:cNvSpPr txBox="1"/>
          <p:nvPr/>
        </p:nvSpPr>
        <p:spPr>
          <a:xfrm rot="233556">
            <a:off x="5959068" y="1501024"/>
            <a:ext cx="254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5 minutes later you have a server!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1" y="4020129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Infrastructure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08" r="-12908"/>
          <a:stretch>
            <a:fillRect/>
          </a:stretch>
        </p:blipFill>
        <p:spPr>
          <a:xfrm>
            <a:off x="2910969" y="1417638"/>
            <a:ext cx="6539874" cy="359667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Scripted,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utomated</a:t>
            </a:r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nfrastructure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vailable on</a:t>
            </a:r>
          </a:p>
          <a:p>
            <a:pPr marL="0" indent="0">
              <a:buNone/>
            </a:pPr>
            <a:r>
              <a:rPr lang="en-US" dirty="0" smtClean="0"/>
              <a:t>demand from a</a:t>
            </a:r>
          </a:p>
          <a:p>
            <a:pPr marL="0" indent="0">
              <a:buNone/>
            </a:pPr>
            <a:r>
              <a:rPr lang="en-US" dirty="0"/>
              <a:t>g</a:t>
            </a:r>
            <a:r>
              <a:rPr lang="en-US" dirty="0" smtClean="0"/>
              <a:t>lobal cloud</a:t>
            </a:r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omputing service.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The fastest growing form of infrastructure today.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this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Source control management</a:t>
            </a:r>
          </a:p>
          <a:p>
            <a:pPr lvl="1"/>
            <a:r>
              <a:rPr lang="en-US" dirty="0" smtClean="0"/>
              <a:t>Package management</a:t>
            </a:r>
          </a:p>
          <a:p>
            <a:pPr lvl="1"/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Shell scripting</a:t>
            </a:r>
          </a:p>
          <a:p>
            <a:pPr lvl="1"/>
            <a:r>
              <a:rPr lang="en-US" dirty="0" smtClean="0"/>
              <a:t>Virtualization</a:t>
            </a:r>
          </a:p>
          <a:p>
            <a:pPr lvl="1"/>
            <a:r>
              <a:rPr lang="en-US" dirty="0" smtClean="0"/>
              <a:t>Cloud computing</a:t>
            </a:r>
          </a:p>
          <a:p>
            <a:pPr lvl="1"/>
            <a:r>
              <a:rPr lang="en-US" dirty="0" smtClean="0"/>
              <a:t>Configuration Management</a:t>
            </a:r>
          </a:p>
          <a:p>
            <a:pPr lvl="1"/>
            <a:r>
              <a:rPr lang="en-US" dirty="0" smtClean="0"/>
              <a:t>Containers</a:t>
            </a:r>
          </a:p>
          <a:p>
            <a:pPr lvl="1"/>
            <a:r>
              <a:rPr lang="en-US" dirty="0" err="1" smtClean="0"/>
              <a:t>DevOps</a:t>
            </a:r>
            <a:endParaRPr lang="en-US" dirty="0" smtClean="0"/>
          </a:p>
          <a:p>
            <a:pPr lvl="1"/>
            <a:r>
              <a:rPr lang="en-US" dirty="0" smtClean="0"/>
              <a:t>Next Generation Data centers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8" y="1600200"/>
            <a:ext cx="2825879" cy="2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31" y="459524"/>
            <a:ext cx="6801048" cy="2235008"/>
          </a:xfrm>
        </p:spPr>
        <p:txBody>
          <a:bodyPr>
            <a:normAutofit fontScale="47500" lnSpcReduction="20000"/>
          </a:bodyPr>
          <a:lstStyle/>
          <a:p>
            <a:pPr marL="457200" lvl="1" indent="0" algn="ctr">
              <a:buNone/>
            </a:pPr>
            <a:endParaRPr lang="en-US" sz="4000" dirty="0" smtClean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12600" dirty="0" smtClean="0">
                <a:solidFill>
                  <a:schemeClr val="tx2">
                    <a:lumMod val="75000"/>
                  </a:schemeClr>
                </a:solidFill>
                <a:latin typeface="Avenir Black"/>
                <a:cs typeface="Avenir Black"/>
              </a:rPr>
              <a:t>Course Syllabus</a:t>
            </a:r>
            <a:endParaRPr lang="en-US" sz="12600" dirty="0">
              <a:solidFill>
                <a:schemeClr val="tx2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70200"/>
            <a:ext cx="6959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This is a survey course and it will not turn you into an IT professional in 4 months. </a:t>
            </a:r>
          </a:p>
          <a:p>
            <a:endParaRPr lang="en-US" dirty="0" smtClean="0"/>
          </a:p>
          <a:p>
            <a:r>
              <a:rPr lang="en-US" dirty="0" smtClean="0"/>
              <a:t>Nobody is a true expert in all of these topics, including me. Share your knowledge and experience with the class. </a:t>
            </a:r>
          </a:p>
          <a:p>
            <a:endParaRPr lang="en-US" dirty="0" smtClean="0"/>
          </a:p>
          <a:p>
            <a:r>
              <a:rPr lang="en-US" dirty="0" smtClean="0"/>
              <a:t>Assignments will start out very prescriptive at first, but become less so over time.</a:t>
            </a:r>
          </a:p>
          <a:p>
            <a:endParaRPr lang="en-US" dirty="0" smtClean="0"/>
          </a:p>
          <a:p>
            <a:r>
              <a:rPr lang="en-US" dirty="0" smtClean="0"/>
              <a:t>I want this course to challenge you.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caveats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 new course and we are all beta testers. I appreciate your feedback. </a:t>
            </a:r>
          </a:p>
          <a:p>
            <a:endParaRPr lang="en-US" dirty="0" smtClean="0"/>
          </a:p>
          <a:p>
            <a:r>
              <a:rPr lang="en-US" dirty="0" smtClean="0"/>
              <a:t>Syllabus is subject to change based on how much material we get through.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216" y="4403838"/>
            <a:ext cx="2421584" cy="245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Definition: “A </a:t>
            </a:r>
            <a:r>
              <a:rPr lang="en-US" sz="2800" dirty="0"/>
              <a:t>component of </a:t>
            </a:r>
            <a:r>
              <a:rPr lang="en-US" sz="2800" dirty="0" smtClean="0"/>
              <a:t>software configuration</a:t>
            </a:r>
            <a:r>
              <a:rPr lang="en-US" sz="2800" dirty="0"/>
              <a:t> management, version control, also known </a:t>
            </a:r>
            <a:r>
              <a:rPr lang="en-US" sz="2800" dirty="0" smtClean="0"/>
              <a:t>as revision</a:t>
            </a:r>
            <a:r>
              <a:rPr lang="en-US" sz="2800" dirty="0"/>
              <a:t> </a:t>
            </a:r>
            <a:r>
              <a:rPr lang="en-US" sz="2800" dirty="0" smtClean="0"/>
              <a:t>control</a:t>
            </a:r>
            <a:r>
              <a:rPr lang="en-US" sz="2800" dirty="0"/>
              <a:t> </a:t>
            </a:r>
            <a:r>
              <a:rPr lang="en-US" sz="2800" dirty="0" smtClean="0"/>
              <a:t> or</a:t>
            </a:r>
            <a:r>
              <a:rPr lang="en-US" sz="2800" dirty="0"/>
              <a:t> source control, is the </a:t>
            </a:r>
            <a:r>
              <a:rPr lang="en-US" sz="2800" dirty="0" smtClean="0"/>
              <a:t>management of </a:t>
            </a:r>
            <a:r>
              <a:rPr lang="en-US" sz="2800" dirty="0"/>
              <a:t>changes to documents, computer programs, large web sites, and other collections of information</a:t>
            </a:r>
            <a:r>
              <a:rPr lang="en-US" sz="2800" dirty="0" smtClean="0"/>
              <a:t>.” – </a:t>
            </a:r>
            <a:r>
              <a:rPr lang="en-US" sz="2800" i="1" dirty="0" smtClean="0"/>
              <a:t>Wikipedia</a:t>
            </a:r>
          </a:p>
          <a:p>
            <a:endParaRPr lang="en-US" sz="2800" i="1" dirty="0"/>
          </a:p>
          <a:p>
            <a:r>
              <a:rPr lang="en-US" sz="2800" dirty="0" smtClean="0"/>
              <a:t>In our world, source control is simply a database that stores all the changes made to a set of text files.</a:t>
            </a:r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2644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9174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We use source control systems to:</a:t>
            </a:r>
          </a:p>
          <a:p>
            <a:pPr lvl="1"/>
            <a:r>
              <a:rPr lang="en-US" sz="2000" dirty="0" smtClean="0"/>
              <a:t>Store and track changes in software source code and application configurations (or most any sort of text-based artifact)</a:t>
            </a:r>
          </a:p>
          <a:p>
            <a:pPr lvl="1"/>
            <a:r>
              <a:rPr lang="en-US" sz="2000" dirty="0" smtClean="0"/>
              <a:t>Maintain different releases of software code</a:t>
            </a:r>
          </a:p>
          <a:p>
            <a:pPr lvl="1"/>
            <a:r>
              <a:rPr lang="en-US" sz="2000" dirty="0" smtClean="0"/>
              <a:t>Effectively </a:t>
            </a:r>
            <a:r>
              <a:rPr lang="en-US" sz="2000" dirty="0" smtClean="0"/>
              <a:t>collaborate as a team on a single set of </a:t>
            </a:r>
            <a:r>
              <a:rPr lang="en-US" sz="2000" dirty="0" smtClean="0"/>
              <a:t>artifacts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First systems was SCCS, written in 1972 by </a:t>
            </a:r>
            <a:r>
              <a:rPr lang="en-US" sz="2400" dirty="0" err="1" smtClean="0"/>
              <a:t>Rochkind</a:t>
            </a:r>
            <a:r>
              <a:rPr lang="en-US" sz="2400" dirty="0" smtClean="0"/>
              <a:t> at Bell </a:t>
            </a:r>
            <a:r>
              <a:rPr lang="en-US" sz="2400" dirty="0" smtClean="0"/>
              <a:t>Labs</a:t>
            </a:r>
          </a:p>
          <a:p>
            <a:endParaRPr lang="en-US" sz="2400" dirty="0" smtClean="0"/>
          </a:p>
          <a:p>
            <a:r>
              <a:rPr lang="en-US" sz="2400" dirty="0" smtClean="0"/>
              <a:t>Then came RCS, CVS, and Subversion</a:t>
            </a:r>
          </a:p>
          <a:p>
            <a:pPr lvl="1"/>
            <a:r>
              <a:rPr lang="en-US" sz="2000" dirty="0" smtClean="0"/>
              <a:t>Dozens of commercial solutions available: Perforce, </a:t>
            </a:r>
            <a:r>
              <a:rPr lang="en-US" sz="2000" dirty="0" err="1" smtClean="0"/>
              <a:t>ClearCase</a:t>
            </a:r>
            <a:r>
              <a:rPr lang="en-US" sz="2000" dirty="0" smtClean="0"/>
              <a:t>, Microsoft TFS</a:t>
            </a:r>
          </a:p>
          <a:p>
            <a:pPr lvl="1"/>
            <a:endParaRPr lang="en-US" sz="2000" dirty="0"/>
          </a:p>
          <a:p>
            <a:r>
              <a:rPr lang="en-US" sz="2800" dirty="0" smtClean="0"/>
              <a:t>Bottom line: Source control is about maintaining file history.</a:t>
            </a: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9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the course</a:t>
            </a:r>
          </a:p>
          <a:p>
            <a:endParaRPr lang="en-US" dirty="0" smtClean="0"/>
          </a:p>
          <a:p>
            <a:r>
              <a:rPr lang="en-US" dirty="0" smtClean="0"/>
              <a:t>Review syllabus</a:t>
            </a:r>
          </a:p>
          <a:p>
            <a:endParaRPr lang="en-US" dirty="0" smtClean="0"/>
          </a:p>
          <a:p>
            <a:r>
              <a:rPr lang="en-US" dirty="0" smtClean="0"/>
              <a:t>Source control management &amp; </a:t>
            </a:r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046" y="1733047"/>
            <a:ext cx="1946711" cy="19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</a:t>
            </a:r>
          </a:p>
          <a:p>
            <a:pPr lvl="1"/>
            <a:r>
              <a:rPr lang="en-US" dirty="0" smtClean="0"/>
              <a:t>Simple file </a:t>
            </a:r>
          </a:p>
          <a:p>
            <a:pPr marL="457200" lvl="1" indent="0">
              <a:buNone/>
            </a:pPr>
            <a:r>
              <a:rPr lang="en-US" dirty="0" smtClean="0"/>
              <a:t>versioning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RCS</a:t>
            </a:r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74" y="1600200"/>
            <a:ext cx="4830653" cy="4126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3774" y="5726383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209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Centralized</a:t>
            </a:r>
          </a:p>
          <a:p>
            <a:pPr lvl="1"/>
            <a:r>
              <a:rPr lang="en-US" dirty="0" smtClean="0"/>
              <a:t>Team approach</a:t>
            </a:r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same files</a:t>
            </a:r>
          </a:p>
          <a:p>
            <a:pPr lvl="1"/>
            <a:r>
              <a:rPr lang="en-US" dirty="0" smtClean="0"/>
              <a:t>Server = single</a:t>
            </a:r>
          </a:p>
          <a:p>
            <a:pPr marL="457200" lvl="1" indent="0">
              <a:buNone/>
            </a:pPr>
            <a:r>
              <a:rPr lang="en-US" dirty="0"/>
              <a:t>p</a:t>
            </a:r>
            <a:r>
              <a:rPr lang="en-US" dirty="0" smtClean="0"/>
              <a:t>oint of failure</a:t>
            </a:r>
          </a:p>
          <a:p>
            <a:pPr lvl="1"/>
            <a:r>
              <a:rPr lang="en-US" dirty="0" smtClean="0"/>
              <a:t>Hard to branch</a:t>
            </a:r>
          </a:p>
          <a:p>
            <a:pPr lvl="1"/>
            <a:r>
              <a:rPr lang="en-US" dirty="0" smtClean="0"/>
              <a:t>Subversion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72" y="1785266"/>
            <a:ext cx="5176023" cy="35995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8172" y="5418847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7703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</a:t>
            </a:r>
          </a:p>
          <a:p>
            <a:pPr lvl="1"/>
            <a:r>
              <a:rPr lang="en-US" dirty="0" smtClean="0"/>
              <a:t>Team approach</a:t>
            </a:r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their </a:t>
            </a:r>
            <a:r>
              <a:rPr lang="en-US" u="sng" dirty="0" smtClean="0"/>
              <a:t>own</a:t>
            </a:r>
            <a:r>
              <a:rPr lang="en-US" dirty="0" smtClean="0"/>
              <a:t> files</a:t>
            </a:r>
          </a:p>
          <a:p>
            <a:pPr lvl="1"/>
            <a:r>
              <a:rPr lang="en-US" dirty="0" smtClean="0"/>
              <a:t>Easy to branch</a:t>
            </a:r>
          </a:p>
          <a:p>
            <a:pPr lvl="1"/>
            <a:r>
              <a:rPr lang="en-US" dirty="0" smtClean="0"/>
              <a:t>Need to handle merge</a:t>
            </a:r>
          </a:p>
          <a:p>
            <a:pPr marL="457200" lvl="1" indent="0">
              <a:buNone/>
            </a:pPr>
            <a:r>
              <a:rPr lang="en-US" dirty="0" smtClean="0"/>
              <a:t>conflicts</a:t>
            </a:r>
          </a:p>
          <a:p>
            <a:pPr lvl="1"/>
            <a:r>
              <a:rPr lang="en-US" dirty="0" err="1" smtClean="0"/>
              <a:t>Git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594" y="1417638"/>
            <a:ext cx="4217725" cy="5050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6100" y="6468161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2760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Most popular distributed source control management </a:t>
            </a:r>
            <a:r>
              <a:rPr lang="en-US" dirty="0" smtClean="0"/>
              <a:t>system</a:t>
            </a:r>
          </a:p>
          <a:p>
            <a:endParaRPr lang="en-US" dirty="0" smtClean="0"/>
          </a:p>
          <a:p>
            <a:r>
              <a:rPr lang="en-US" dirty="0" smtClean="0"/>
              <a:t>Open </a:t>
            </a:r>
            <a:r>
              <a:rPr lang="en-US" dirty="0" smtClean="0"/>
              <a:t>Source</a:t>
            </a:r>
          </a:p>
          <a:p>
            <a:endParaRPr lang="en-US" dirty="0" smtClean="0"/>
          </a:p>
          <a:p>
            <a:r>
              <a:rPr lang="en-US" dirty="0" smtClean="0"/>
              <a:t>Initially designed by Linus Torvalds (Linux) in </a:t>
            </a:r>
            <a:r>
              <a:rPr lang="en-US" dirty="0" smtClean="0"/>
              <a:t>2005</a:t>
            </a:r>
          </a:p>
          <a:p>
            <a:endParaRPr lang="en-US" dirty="0" smtClean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Super fast patching</a:t>
            </a:r>
          </a:p>
          <a:p>
            <a:pPr lvl="1"/>
            <a:r>
              <a:rPr lang="en-US" dirty="0" smtClean="0"/>
              <a:t>Supports one developer or thousands of developers</a:t>
            </a:r>
          </a:p>
          <a:p>
            <a:pPr lvl="1"/>
            <a:r>
              <a:rPr lang="en-US" dirty="0" smtClean="0"/>
              <a:t>Designed from a file-system perspective, not a source control management perspective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251" y="274638"/>
            <a:ext cx="1390549" cy="13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7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60" y="537329"/>
            <a:ext cx="7855823" cy="569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3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14" y="471341"/>
            <a:ext cx="7232611" cy="556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04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04" y="678730"/>
            <a:ext cx="6682763" cy="525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43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a new project: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init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 smtClean="0"/>
              <a:t>Download an existing project: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clone 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618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03" y="1244337"/>
            <a:ext cx="6211215" cy="547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8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dd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6" y="1417638"/>
            <a:ext cx="7861955" cy="47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9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Your 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 smtClean="0"/>
              <a:t>2015 Graduate of UST GPS </a:t>
            </a:r>
            <a:br>
              <a:rPr lang="en-US" sz="2800" dirty="0" smtClean="0"/>
            </a:br>
            <a:r>
              <a:rPr lang="en-US" sz="2800" dirty="0" smtClean="0"/>
              <a:t>program with </a:t>
            </a:r>
            <a:br>
              <a:rPr lang="en-US" sz="2800" dirty="0" smtClean="0"/>
            </a:br>
            <a:r>
              <a:rPr lang="en-US" sz="2800" dirty="0" smtClean="0"/>
              <a:t>M.S. in Software Engineering </a:t>
            </a:r>
          </a:p>
          <a:p>
            <a:endParaRPr lang="en-US" sz="2800" dirty="0" smtClean="0"/>
          </a:p>
          <a:p>
            <a:r>
              <a:rPr lang="en-US" sz="2800" dirty="0" smtClean="0"/>
              <a:t>20+ years in IT working </a:t>
            </a:r>
            <a:br>
              <a:rPr lang="en-US" sz="2800" dirty="0" smtClean="0"/>
            </a:br>
            <a:r>
              <a:rPr lang="en-US" sz="2800" dirty="0" smtClean="0"/>
              <a:t>mainly with Internet startups</a:t>
            </a:r>
          </a:p>
          <a:p>
            <a:endParaRPr lang="en-US" sz="2800" dirty="0" smtClean="0"/>
          </a:p>
          <a:p>
            <a:r>
              <a:rPr lang="en-US" sz="2800" dirty="0" smtClean="0"/>
              <a:t>Technical co-founder of a </a:t>
            </a:r>
            <a:br>
              <a:rPr lang="en-US" sz="2800" dirty="0" smtClean="0"/>
            </a:br>
            <a:r>
              <a:rPr lang="en-US" sz="2800" dirty="0" smtClean="0"/>
              <a:t>large regional datacenter and </a:t>
            </a:r>
            <a:br>
              <a:rPr lang="en-US" sz="2800" dirty="0" smtClean="0"/>
            </a:br>
            <a:r>
              <a:rPr lang="en-US" sz="2800" dirty="0" smtClean="0"/>
              <a:t>managed services provider</a:t>
            </a:r>
          </a:p>
          <a:p>
            <a:endParaRPr lang="en-US" sz="2800" dirty="0" smtClean="0"/>
          </a:p>
          <a:p>
            <a:r>
              <a:rPr lang="en-US" sz="2800" dirty="0" smtClean="0"/>
              <a:t>AWS Certified Solutions Architect &amp; Developer</a:t>
            </a:r>
          </a:p>
          <a:p>
            <a:endParaRPr lang="en-US" sz="2800" dirty="0" smtClean="0"/>
          </a:p>
          <a:p>
            <a:r>
              <a:rPr lang="en-US" sz="2800" dirty="0" smtClean="0"/>
              <a:t>Hobbies include underwater photography, cycling, and analog music synthesizers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92" r="756"/>
          <a:stretch/>
        </p:blipFill>
        <p:spPr>
          <a:xfrm>
            <a:off x="4799638" y="1417637"/>
            <a:ext cx="3794696" cy="29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3" y="1776750"/>
            <a:ext cx="7777113" cy="39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08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3629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only creates new files when a file is modified.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stores references to files.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68" y="3346095"/>
            <a:ext cx="8066864" cy="30792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56095" y="6509621"/>
            <a:ext cx="3147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</a:t>
            </a:r>
            <a:r>
              <a:rPr lang="en-US" sz="800" dirty="0"/>
              <a:t>://</a:t>
            </a:r>
            <a:r>
              <a:rPr lang="en-US" sz="800" dirty="0" err="1"/>
              <a:t>git-scm.com</a:t>
            </a:r>
            <a:r>
              <a:rPr lang="en-US" sz="800" dirty="0"/>
              <a:t>/book/en/v2/Getting-Started-</a:t>
            </a:r>
            <a:r>
              <a:rPr lang="en-US" sz="800" dirty="0" err="1"/>
              <a:t>Git</a:t>
            </a:r>
            <a:r>
              <a:rPr lang="en-US" sz="800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72782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Commits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Commits contain:</a:t>
            </a:r>
          </a:p>
          <a:p>
            <a:endParaRPr lang="en-US" dirty="0"/>
          </a:p>
          <a:p>
            <a:pPr lvl="1"/>
            <a:r>
              <a:rPr lang="en-US" dirty="0" smtClean="0"/>
              <a:t>SHA-1 checksum (Commit Hash)</a:t>
            </a:r>
          </a:p>
          <a:p>
            <a:pPr lvl="1"/>
            <a:r>
              <a:rPr lang="en-US" dirty="0" smtClean="0"/>
              <a:t>Author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Message</a:t>
            </a:r>
          </a:p>
          <a:p>
            <a:pPr lvl="1"/>
            <a:r>
              <a:rPr lang="en-US" dirty="0" smtClean="0"/>
              <a:t>Reference to parent commit(s)</a:t>
            </a:r>
          </a:p>
          <a:p>
            <a:pPr lvl="1"/>
            <a:r>
              <a:rPr lang="en-US" dirty="0" smtClean="0"/>
              <a:t>Tree</a:t>
            </a:r>
          </a:p>
          <a:p>
            <a:pPr lvl="2"/>
            <a:r>
              <a:rPr lang="en-US" dirty="0" smtClean="0"/>
              <a:t>Contains references to all the files in the snapshot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43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uses a Directed </a:t>
            </a:r>
            <a:r>
              <a:rPr lang="en-US" dirty="0"/>
              <a:t>A</a:t>
            </a:r>
            <a:r>
              <a:rPr lang="en-US" dirty="0" smtClean="0"/>
              <a:t>cyclic </a:t>
            </a:r>
            <a:r>
              <a:rPr lang="en-US" dirty="0"/>
              <a:t>G</a:t>
            </a:r>
            <a:r>
              <a:rPr lang="en-US" dirty="0" smtClean="0"/>
              <a:t>raph (DAG)</a:t>
            </a:r>
          </a:p>
          <a:p>
            <a:pPr lvl="1"/>
            <a:r>
              <a:rPr lang="en-US" dirty="0" smtClean="0"/>
              <a:t>Commits flow from left-to-right like a timeline.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275" y="3247860"/>
            <a:ext cx="5165889" cy="205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87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Checkout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03" y="1809540"/>
            <a:ext cx="6764594" cy="42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36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Collaboration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33" y="1710812"/>
            <a:ext cx="5107454" cy="449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75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Collaboration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50" y="1417638"/>
            <a:ext cx="7663319" cy="498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26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remote repository is a copy of the local repository hosted on a network.</a:t>
            </a:r>
          </a:p>
          <a:p>
            <a:endParaRPr lang="en-US" dirty="0" smtClean="0"/>
          </a:p>
          <a:p>
            <a:r>
              <a:rPr lang="en-US" dirty="0" smtClean="0"/>
              <a:t>Other people can clone the remote repository to download their own copy.</a:t>
            </a:r>
          </a:p>
          <a:p>
            <a:endParaRPr lang="en-US" dirty="0"/>
          </a:p>
          <a:p>
            <a:r>
              <a:rPr lang="en-US" dirty="0" smtClean="0"/>
              <a:t>GitHub provides a place to host a remote repository.</a:t>
            </a:r>
          </a:p>
        </p:txBody>
      </p:sp>
    </p:spTree>
    <p:extLst>
      <p:ext uri="{BB962C8B-B14F-4D97-AF65-F5344CB8AC3E}">
        <p14:creationId xmlns:p14="http://schemas.microsoft.com/office/powerpoint/2010/main" val="1023787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80" y="2172929"/>
            <a:ext cx="7309925" cy="335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82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62" y="1331202"/>
            <a:ext cx="6712055" cy="544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85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Topics this semester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52" y="1497022"/>
            <a:ext cx="3657600" cy="2438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4343232"/>
            <a:ext cx="41462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Deploy and manage software using some of the same techniques developers use to build software.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-2540" b="38140"/>
          <a:stretch/>
        </p:blipFill>
        <p:spPr>
          <a:xfrm>
            <a:off x="4900662" y="1408176"/>
            <a:ext cx="3897154" cy="25272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00662" y="4334371"/>
            <a:ext cx="414621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Infrastructure and applications made available via the Internet as a utility service.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21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5403" b="5403"/>
          <a:stretch/>
        </p:blipFill>
        <p:spPr>
          <a:xfrm>
            <a:off x="1007806" y="1276465"/>
            <a:ext cx="7678994" cy="50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35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7" y="1902065"/>
            <a:ext cx="7384026" cy="400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40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59" y="1417638"/>
            <a:ext cx="6129681" cy="509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06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The best way to learn </a:t>
            </a:r>
            <a:r>
              <a:rPr lang="en-US" dirty="0" err="1" smtClean="0"/>
              <a:t>Git</a:t>
            </a:r>
            <a:r>
              <a:rPr lang="en-US" dirty="0" smtClean="0"/>
              <a:t> is by using the </a:t>
            </a:r>
            <a:r>
              <a:rPr lang="en-US" dirty="0" err="1" smtClean="0"/>
              <a:t>git</a:t>
            </a:r>
            <a:r>
              <a:rPr lang="en-US" dirty="0" smtClean="0"/>
              <a:t> command using a command line interface (terminal shell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You can also use graphical </a:t>
            </a:r>
            <a:r>
              <a:rPr lang="en-US" dirty="0" err="1" smtClean="0"/>
              <a:t>Git</a:t>
            </a:r>
            <a:r>
              <a:rPr lang="en-US" dirty="0" smtClean="0"/>
              <a:t> clients such as Source Tree</a:t>
            </a:r>
          </a:p>
          <a:p>
            <a:pPr lvl="1"/>
            <a:r>
              <a:rPr lang="en-US" dirty="0" smtClean="0"/>
              <a:t>These are very helpful when working with large </a:t>
            </a:r>
            <a:r>
              <a:rPr lang="en-US" dirty="0" smtClean="0"/>
              <a:t>teams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Refer to </a:t>
            </a:r>
            <a:r>
              <a:rPr lang="en-US" dirty="0" err="1" smtClean="0"/>
              <a:t>Git</a:t>
            </a:r>
            <a:r>
              <a:rPr lang="en-US" dirty="0" smtClean="0"/>
              <a:t> Hands-On </a:t>
            </a:r>
            <a:r>
              <a:rPr lang="en-US" dirty="0" smtClean="0"/>
              <a:t>Guide</a:t>
            </a:r>
          </a:p>
          <a:p>
            <a:endParaRPr lang="en-US" dirty="0" smtClean="0"/>
          </a:p>
          <a:p>
            <a:r>
              <a:rPr lang="en-US" dirty="0" smtClean="0"/>
              <a:t>Book: </a:t>
            </a:r>
            <a:r>
              <a:rPr lang="en-US" dirty="0"/>
              <a:t>https://</a:t>
            </a:r>
            <a:r>
              <a:rPr lang="en-US" dirty="0" err="1"/>
              <a:t>git-scm.com</a:t>
            </a:r>
            <a:r>
              <a:rPr lang="en-US" dirty="0"/>
              <a:t>/book/en/v2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070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Assignment 1: Set up accounts</a:t>
            </a:r>
          </a:p>
          <a:p>
            <a:r>
              <a:rPr lang="en-US" dirty="0" smtClean="0"/>
              <a:t>Read </a:t>
            </a:r>
            <a:r>
              <a:rPr lang="en-US" i="1" dirty="0"/>
              <a:t>Practice of Cloud </a:t>
            </a:r>
            <a:r>
              <a:rPr lang="en-US" i="1" dirty="0" smtClean="0"/>
              <a:t>Systems Administration </a:t>
            </a:r>
            <a:r>
              <a:rPr lang="en-US" dirty="0"/>
              <a:t>Chapter </a:t>
            </a:r>
            <a:r>
              <a:rPr lang="en-US" dirty="0" smtClean="0"/>
              <a:t>12, sections 12.1-12.6</a:t>
            </a:r>
          </a:p>
          <a:p>
            <a:r>
              <a:rPr lang="en-US" dirty="0" smtClean="0"/>
              <a:t>Read </a:t>
            </a:r>
            <a:r>
              <a:rPr lang="en-US" i="1" dirty="0" err="1" smtClean="0"/>
              <a:t>Git</a:t>
            </a:r>
            <a:r>
              <a:rPr lang="en-US" i="1" dirty="0" smtClean="0"/>
              <a:t> Hands On Guide</a:t>
            </a:r>
          </a:p>
          <a:p>
            <a:r>
              <a:rPr lang="en-US" dirty="0" smtClean="0"/>
              <a:t>Start reading </a:t>
            </a:r>
            <a:r>
              <a:rPr lang="en-US" i="1" dirty="0" smtClean="0"/>
              <a:t>Linux Hands On Guide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mean by “infrastructure”?</a:t>
            </a:r>
          </a:p>
          <a:p>
            <a:pPr lvl="1"/>
            <a:r>
              <a:rPr lang="en-US" dirty="0" smtClean="0"/>
              <a:t>IT infrastructure provides all the necessary hardware and software components necessary to deliver a service.</a:t>
            </a:r>
          </a:p>
          <a:p>
            <a:pPr lvl="1"/>
            <a:r>
              <a:rPr lang="en-US" dirty="0" smtClean="0"/>
              <a:t>Almost every software application consumes some amount computation power, data storage, and network bandwidth.</a:t>
            </a:r>
          </a:p>
          <a:p>
            <a:pPr lvl="1"/>
            <a:r>
              <a:rPr lang="en-US" dirty="0" smtClean="0"/>
              <a:t>We usually don’t think about infrastructure… until it fails.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IT Service Stack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73291" y="1869761"/>
            <a:ext cx="7036736" cy="4029718"/>
            <a:chOff x="735891" y="2415781"/>
            <a:chExt cx="7036736" cy="4029718"/>
          </a:xfrm>
        </p:grpSpPr>
        <p:sp>
          <p:nvSpPr>
            <p:cNvPr id="5" name="Rectangle 4"/>
            <p:cNvSpPr/>
            <p:nvPr/>
          </p:nvSpPr>
          <p:spPr>
            <a:xfrm>
              <a:off x="735891" y="5757029"/>
              <a:ext cx="7036735" cy="688470"/>
            </a:xfrm>
            <a:prstGeom prst="rect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center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35892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31635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Network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529284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Storage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5892" y="3260477"/>
              <a:ext cx="7036734" cy="688470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 Servers (Web/Database/Messaging)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2415781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System/ Virtual Instance/ Container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905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focus in this course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73291" y="1869761"/>
            <a:ext cx="7036736" cy="4029718"/>
            <a:chOff x="735891" y="2415781"/>
            <a:chExt cx="7036736" cy="4029718"/>
          </a:xfrm>
        </p:grpSpPr>
        <p:sp>
          <p:nvSpPr>
            <p:cNvPr id="5" name="Rectangle 4"/>
            <p:cNvSpPr/>
            <p:nvPr/>
          </p:nvSpPr>
          <p:spPr>
            <a:xfrm>
              <a:off x="735891" y="5757029"/>
              <a:ext cx="7036735" cy="688470"/>
            </a:xfrm>
            <a:prstGeom prst="rect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center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35892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31635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Network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529284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Storage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5892" y="3260477"/>
              <a:ext cx="7036734" cy="688470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 Servers (Web/Database/Messaging)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2415781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System/ Virtual Instance/ Container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17216" y="3193080"/>
            <a:ext cx="7774552" cy="2207855"/>
          </a:xfrm>
          <a:prstGeom prst="rect">
            <a:avLst/>
          </a:prstGeom>
          <a:noFill/>
          <a:ln w="28575" cap="rnd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IT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0348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way IT organizations are acquiring, provisioning, and maintaining infrastructure is rapidly changing.</a:t>
            </a:r>
          </a:p>
          <a:p>
            <a:endParaRPr lang="en-US" dirty="0"/>
          </a:p>
          <a:p>
            <a:r>
              <a:rPr lang="en-US" dirty="0" smtClean="0"/>
              <a:t>IT Infrastructure needs to be as agile and flexible as modern software applications.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128" y="4403686"/>
            <a:ext cx="4550872" cy="22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is being driven by…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Commoditization of compute/storage/network</a:t>
            </a:r>
          </a:p>
          <a:p>
            <a:r>
              <a:rPr lang="en-US" dirty="0" smtClean="0"/>
              <a:t>Widespread adopt of virtualization</a:t>
            </a:r>
          </a:p>
          <a:p>
            <a:r>
              <a:rPr lang="en-US" dirty="0" smtClean="0"/>
              <a:t>Cloud computing business models</a:t>
            </a:r>
          </a:p>
          <a:p>
            <a:r>
              <a:rPr lang="en-US" dirty="0" smtClean="0"/>
              <a:t>Scale-out application architecture </a:t>
            </a:r>
          </a:p>
          <a:p>
            <a:r>
              <a:rPr lang="en-US" dirty="0" smtClean="0"/>
              <a:t>Agile and LEAN practices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582" y="4534410"/>
            <a:ext cx="3397306" cy="20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9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7570</TotalTime>
  <Words>960</Words>
  <Application>Microsoft Macintosh PowerPoint</Application>
  <PresentationFormat>On-screen Show (4:3)</PresentationFormat>
  <Paragraphs>242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Avenir Black</vt:lpstr>
      <vt:lpstr>Calibri</vt:lpstr>
      <vt:lpstr>Consolas</vt:lpstr>
      <vt:lpstr>Wingdings</vt:lpstr>
      <vt:lpstr>Arial</vt:lpstr>
      <vt:lpstr>Office Theme</vt:lpstr>
      <vt:lpstr>DevOps &amp; Cloud Infrastructure SEIS 665 Week 1</vt:lpstr>
      <vt:lpstr>Agenda</vt:lpstr>
      <vt:lpstr>About Your Instructor</vt:lpstr>
      <vt:lpstr>Class Topics this semester</vt:lpstr>
      <vt:lpstr>Infrastructure</vt:lpstr>
      <vt:lpstr>IT Service Stack</vt:lpstr>
      <vt:lpstr>Our focus in this course</vt:lpstr>
      <vt:lpstr>Change in IT Infrastructure</vt:lpstr>
      <vt:lpstr>Change is being driven by…</vt:lpstr>
      <vt:lpstr>The traditional way of building servers</vt:lpstr>
      <vt:lpstr>The traditional way</vt:lpstr>
      <vt:lpstr>The new way</vt:lpstr>
      <vt:lpstr>Cloud Infrastructure</vt:lpstr>
      <vt:lpstr>Topics this semester</vt:lpstr>
      <vt:lpstr>PowerPoint Presentation</vt:lpstr>
      <vt:lpstr>Syllabus Notes</vt:lpstr>
      <vt:lpstr>Course caveats</vt:lpstr>
      <vt:lpstr>Source Control Management</vt:lpstr>
      <vt:lpstr>Source Control Management</vt:lpstr>
      <vt:lpstr>Types of source control</vt:lpstr>
      <vt:lpstr>Types of source control</vt:lpstr>
      <vt:lpstr>Types of source control</vt:lpstr>
      <vt:lpstr>Git</vt:lpstr>
      <vt:lpstr>PowerPoint Presentation</vt:lpstr>
      <vt:lpstr>PowerPoint Presentation</vt:lpstr>
      <vt:lpstr>PowerPoint Presentation</vt:lpstr>
      <vt:lpstr>Creating a Project</vt:lpstr>
      <vt:lpstr>How Git works</vt:lpstr>
      <vt:lpstr>Add command</vt:lpstr>
      <vt:lpstr>Commit command</vt:lpstr>
      <vt:lpstr>How Git Works</vt:lpstr>
      <vt:lpstr>Git Commits</vt:lpstr>
      <vt:lpstr>Git Tree</vt:lpstr>
      <vt:lpstr>Git Checkout</vt:lpstr>
      <vt:lpstr>Git Collaboration</vt:lpstr>
      <vt:lpstr>Git Collaboration</vt:lpstr>
      <vt:lpstr>Remote Repository</vt:lpstr>
      <vt:lpstr>Git Branch</vt:lpstr>
      <vt:lpstr>Git Branch</vt:lpstr>
      <vt:lpstr>Git Branch</vt:lpstr>
      <vt:lpstr>Git Merge</vt:lpstr>
      <vt:lpstr>Git Merge</vt:lpstr>
      <vt:lpstr>Git Hands-on</vt:lpstr>
      <vt:lpstr>Homework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Jason Baker</cp:lastModifiedBy>
  <cp:revision>76</cp:revision>
  <dcterms:created xsi:type="dcterms:W3CDTF">2016-03-17T15:27:29Z</dcterms:created>
  <dcterms:modified xsi:type="dcterms:W3CDTF">2016-09-12T04:47:48Z</dcterms:modified>
</cp:coreProperties>
</file>